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5400675" cy="5400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4660"/>
  </p:normalViewPr>
  <p:slideViewPr>
    <p:cSldViewPr snapToGrid="0">
      <p:cViewPr>
        <p:scale>
          <a:sx n="98" d="100"/>
          <a:sy n="98" d="100"/>
        </p:scale>
        <p:origin x="15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gne Gilbro" userId="733bff5b-f06d-4450-9471-ea5e3209ef43" providerId="ADAL" clId="{57FE5800-906B-49F4-BA25-AE32ADD5A9FF}"/>
    <pc:docChg chg="undo custSel modSld">
      <pc:chgData name="Signe Gilbro" userId="733bff5b-f06d-4450-9471-ea5e3209ef43" providerId="ADAL" clId="{57FE5800-906B-49F4-BA25-AE32ADD5A9FF}" dt="2026-11-03T11:38:11.305" v="2" actId="20577"/>
      <pc:docMkLst>
        <pc:docMk/>
      </pc:docMkLst>
      <pc:sldChg chg="modSp mod">
        <pc:chgData name="Signe Gilbro" userId="733bff5b-f06d-4450-9471-ea5e3209ef43" providerId="ADAL" clId="{57FE5800-906B-49F4-BA25-AE32ADD5A9FF}" dt="2026-11-03T11:04:44.601" v="1" actId="1076"/>
        <pc:sldMkLst>
          <pc:docMk/>
          <pc:sldMk cId="2341891747" sldId="258"/>
        </pc:sldMkLst>
        <pc:picChg chg="mod">
          <ac:chgData name="Signe Gilbro" userId="733bff5b-f06d-4450-9471-ea5e3209ef43" providerId="ADAL" clId="{57FE5800-906B-49F4-BA25-AE32ADD5A9FF}" dt="2026-11-03T11:04:44.601" v="1" actId="1076"/>
          <ac:picMkLst>
            <pc:docMk/>
            <pc:sldMk cId="2341891747" sldId="258"/>
            <ac:picMk id="5" creationId="{36EAA295-F1B6-F052-30B4-BFC6C936486B}"/>
          </ac:picMkLst>
        </pc:picChg>
      </pc:sldChg>
      <pc:sldChg chg="modSp mod">
        <pc:chgData name="Signe Gilbro" userId="733bff5b-f06d-4450-9471-ea5e3209ef43" providerId="ADAL" clId="{57FE5800-906B-49F4-BA25-AE32ADD5A9FF}" dt="2026-11-03T11:38:11.305" v="2" actId="20577"/>
        <pc:sldMkLst>
          <pc:docMk/>
          <pc:sldMk cId="1228348063" sldId="261"/>
        </pc:sldMkLst>
        <pc:spChg chg="mod">
          <ac:chgData name="Signe Gilbro" userId="733bff5b-f06d-4450-9471-ea5e3209ef43" providerId="ADAL" clId="{57FE5800-906B-49F4-BA25-AE32ADD5A9FF}" dt="2026-11-03T11:38:11.305" v="2" actId="20577"/>
          <ac:spMkLst>
            <pc:docMk/>
            <pc:sldMk cId="1228348063" sldId="261"/>
            <ac:spMk id="8" creationId="{7EC6E488-017C-561A-CC02-85130031825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051" y="883861"/>
            <a:ext cx="4590574" cy="1880235"/>
          </a:xfrm>
        </p:spPr>
        <p:txBody>
          <a:bodyPr anchor="b"/>
          <a:lstStyle>
            <a:lvl1pPr algn="ctr">
              <a:defRPr sz="354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5085" y="2836605"/>
            <a:ext cx="4050506" cy="1303913"/>
          </a:xfrm>
        </p:spPr>
        <p:txBody>
          <a:bodyPr/>
          <a:lstStyle>
            <a:lvl1pPr marL="0" indent="0" algn="ctr">
              <a:buNone/>
              <a:defRPr sz="1417"/>
            </a:lvl1pPr>
            <a:lvl2pPr marL="270022" indent="0" algn="ctr">
              <a:buNone/>
              <a:defRPr sz="1181"/>
            </a:lvl2pPr>
            <a:lvl3pPr marL="540045" indent="0" algn="ctr">
              <a:buNone/>
              <a:defRPr sz="1063"/>
            </a:lvl3pPr>
            <a:lvl4pPr marL="810067" indent="0" algn="ctr">
              <a:buNone/>
              <a:defRPr sz="945"/>
            </a:lvl4pPr>
            <a:lvl5pPr marL="1080089" indent="0" algn="ctr">
              <a:buNone/>
              <a:defRPr sz="945"/>
            </a:lvl5pPr>
            <a:lvl6pPr marL="1350112" indent="0" algn="ctr">
              <a:buNone/>
              <a:defRPr sz="945"/>
            </a:lvl6pPr>
            <a:lvl7pPr marL="1620134" indent="0" algn="ctr">
              <a:buNone/>
              <a:defRPr sz="945"/>
            </a:lvl7pPr>
            <a:lvl8pPr marL="1890156" indent="0" algn="ctr">
              <a:buNone/>
              <a:defRPr sz="945"/>
            </a:lvl8pPr>
            <a:lvl9pPr marL="2160179" indent="0" algn="ctr">
              <a:buNone/>
              <a:defRPr sz="945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90FD-0D30-4A9F-9ED7-645139F9F790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AB392-96B3-44A5-BD26-3FBF71E7EC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917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90FD-0D30-4A9F-9ED7-645139F9F790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AB392-96B3-44A5-BD26-3FBF71E7EC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900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484" y="1346420"/>
            <a:ext cx="4658082" cy="2246530"/>
          </a:xfrm>
        </p:spPr>
        <p:txBody>
          <a:bodyPr anchor="b"/>
          <a:lstStyle>
            <a:lvl1pPr>
              <a:defRPr sz="354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484" y="3614203"/>
            <a:ext cx="4658082" cy="1181397"/>
          </a:xfrm>
        </p:spPr>
        <p:txBody>
          <a:bodyPr/>
          <a:lstStyle>
            <a:lvl1pPr marL="0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1pPr>
            <a:lvl2pPr marL="270022" indent="0">
              <a:buNone/>
              <a:defRPr sz="1181">
                <a:solidFill>
                  <a:schemeClr val="tx1">
                    <a:tint val="82000"/>
                  </a:schemeClr>
                </a:solidFill>
              </a:defRPr>
            </a:lvl2pPr>
            <a:lvl3pPr marL="540045" indent="0">
              <a:buNone/>
              <a:defRPr sz="1063">
                <a:solidFill>
                  <a:schemeClr val="tx1">
                    <a:tint val="82000"/>
                  </a:schemeClr>
                </a:solidFill>
              </a:defRPr>
            </a:lvl3pPr>
            <a:lvl4pPr marL="810067" indent="0">
              <a:buNone/>
              <a:defRPr sz="945">
                <a:solidFill>
                  <a:schemeClr val="tx1">
                    <a:tint val="82000"/>
                  </a:schemeClr>
                </a:solidFill>
              </a:defRPr>
            </a:lvl4pPr>
            <a:lvl5pPr marL="1080089" indent="0">
              <a:buNone/>
              <a:defRPr sz="945">
                <a:solidFill>
                  <a:schemeClr val="tx1">
                    <a:tint val="82000"/>
                  </a:schemeClr>
                </a:solidFill>
              </a:defRPr>
            </a:lvl5pPr>
            <a:lvl6pPr marL="1350112" indent="0">
              <a:buNone/>
              <a:defRPr sz="945">
                <a:solidFill>
                  <a:schemeClr val="tx1">
                    <a:tint val="82000"/>
                  </a:schemeClr>
                </a:solidFill>
              </a:defRPr>
            </a:lvl6pPr>
            <a:lvl7pPr marL="1620134" indent="0">
              <a:buNone/>
              <a:defRPr sz="945">
                <a:solidFill>
                  <a:schemeClr val="tx1">
                    <a:tint val="82000"/>
                  </a:schemeClr>
                </a:solidFill>
              </a:defRPr>
            </a:lvl7pPr>
            <a:lvl8pPr marL="1890156" indent="0">
              <a:buNone/>
              <a:defRPr sz="945">
                <a:solidFill>
                  <a:schemeClr val="tx1">
                    <a:tint val="82000"/>
                  </a:schemeClr>
                </a:solidFill>
              </a:defRPr>
            </a:lvl8pPr>
            <a:lvl9pPr marL="2160179" indent="0">
              <a:buNone/>
              <a:defRPr sz="94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90FD-0D30-4A9F-9ED7-645139F9F790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AB392-96B3-44A5-BD26-3FBF71E7EC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577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96" y="1437680"/>
            <a:ext cx="2295287" cy="34266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092" y="1437680"/>
            <a:ext cx="2295287" cy="34266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90FD-0D30-4A9F-9ED7-645139F9F790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AB392-96B3-44A5-BD26-3FBF71E7EC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499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287537"/>
            <a:ext cx="4658082" cy="104388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1" y="1323916"/>
            <a:ext cx="2284738" cy="648831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2001" y="1972747"/>
            <a:ext cx="2284738" cy="29016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34092" y="1323916"/>
            <a:ext cx="2295990" cy="648831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34092" y="1972747"/>
            <a:ext cx="2295990" cy="29016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90FD-0D30-4A9F-9ED7-645139F9F790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AB392-96B3-44A5-BD26-3FBF71E7EC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345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90FD-0D30-4A9F-9ED7-645139F9F790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AB392-96B3-44A5-BD26-3FBF71E7EC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46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90FD-0D30-4A9F-9ED7-645139F9F790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AB392-96B3-44A5-BD26-3FBF71E7EC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863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0045"/>
            <a:ext cx="1741858" cy="1260158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990" y="777598"/>
            <a:ext cx="2734092" cy="3837980"/>
          </a:xfrm>
        </p:spPr>
        <p:txBody>
          <a:bodyPr/>
          <a:lstStyle>
            <a:lvl1pPr>
              <a:defRPr sz="1890"/>
            </a:lvl1pPr>
            <a:lvl2pPr>
              <a:defRPr sz="1654"/>
            </a:lvl2pPr>
            <a:lvl3pPr>
              <a:defRPr sz="1417"/>
            </a:lvl3pPr>
            <a:lvl4pPr>
              <a:defRPr sz="1181"/>
            </a:lvl4pPr>
            <a:lvl5pPr>
              <a:defRPr sz="1181"/>
            </a:lvl5pPr>
            <a:lvl6pPr>
              <a:defRPr sz="1181"/>
            </a:lvl6pPr>
            <a:lvl7pPr>
              <a:defRPr sz="1181"/>
            </a:lvl7pPr>
            <a:lvl8pPr>
              <a:defRPr sz="1181"/>
            </a:lvl8pPr>
            <a:lvl9pPr>
              <a:defRPr sz="118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620202"/>
            <a:ext cx="1741858" cy="3001626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90FD-0D30-4A9F-9ED7-645139F9F790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AB392-96B3-44A5-BD26-3FBF71E7EC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8651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0045"/>
            <a:ext cx="1741858" cy="1260158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95990" y="777598"/>
            <a:ext cx="2734092" cy="3837980"/>
          </a:xfrm>
        </p:spPr>
        <p:txBody>
          <a:bodyPr anchor="t"/>
          <a:lstStyle>
            <a:lvl1pPr marL="0" indent="0">
              <a:buNone/>
              <a:defRPr sz="1890"/>
            </a:lvl1pPr>
            <a:lvl2pPr marL="270022" indent="0">
              <a:buNone/>
              <a:defRPr sz="1654"/>
            </a:lvl2pPr>
            <a:lvl3pPr marL="540045" indent="0">
              <a:buNone/>
              <a:defRPr sz="1417"/>
            </a:lvl3pPr>
            <a:lvl4pPr marL="810067" indent="0">
              <a:buNone/>
              <a:defRPr sz="1181"/>
            </a:lvl4pPr>
            <a:lvl5pPr marL="1080089" indent="0">
              <a:buNone/>
              <a:defRPr sz="1181"/>
            </a:lvl5pPr>
            <a:lvl6pPr marL="1350112" indent="0">
              <a:buNone/>
              <a:defRPr sz="1181"/>
            </a:lvl6pPr>
            <a:lvl7pPr marL="1620134" indent="0">
              <a:buNone/>
              <a:defRPr sz="1181"/>
            </a:lvl7pPr>
            <a:lvl8pPr marL="1890156" indent="0">
              <a:buNone/>
              <a:defRPr sz="1181"/>
            </a:lvl8pPr>
            <a:lvl9pPr marL="2160179" indent="0">
              <a:buNone/>
              <a:defRPr sz="1181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620202"/>
            <a:ext cx="1741858" cy="3001626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90FD-0D30-4A9F-9ED7-645139F9F790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AB392-96B3-44A5-BD26-3FBF71E7EC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274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90FD-0D30-4A9F-9ED7-645139F9F790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AB392-96B3-44A5-BD26-3FBF71E7EC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84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4858" y="287536"/>
            <a:ext cx="1164521" cy="457682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297" y="287536"/>
            <a:ext cx="3426053" cy="457682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90FD-0D30-4A9F-9ED7-645139F9F790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AB392-96B3-44A5-BD26-3FBF71E7EC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864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97" y="287537"/>
            <a:ext cx="4658082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97" y="1437680"/>
            <a:ext cx="4658082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296" y="5005627"/>
            <a:ext cx="121515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1490FD-0D30-4A9F-9ED7-645139F9F790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8974" y="5005627"/>
            <a:ext cx="1822728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4227" y="5005627"/>
            <a:ext cx="121515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8AB392-96B3-44A5-BD26-3FBF71E7EC5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031F2C-4A81-A2E2-EE99-6FF27B346AB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210050" y="5230495"/>
            <a:ext cx="1144588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7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ECDC NORMAL </a:t>
            </a:r>
          </a:p>
        </p:txBody>
      </p:sp>
    </p:spTree>
    <p:extLst>
      <p:ext uri="{BB962C8B-B14F-4D97-AF65-F5344CB8AC3E}">
        <p14:creationId xmlns:p14="http://schemas.microsoft.com/office/powerpoint/2010/main" val="835637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40045" rtl="0" eaLnBrk="1" latinLnBrk="0" hangingPunct="1">
        <a:lnSpc>
          <a:spcPct val="90000"/>
        </a:lnSpc>
        <a:spcBef>
          <a:spcPct val="0"/>
        </a:spcBef>
        <a:buNone/>
        <a:defRPr sz="2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011" indent="-135011" algn="l" defTabSz="540045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1pPr>
      <a:lvl2pPr marL="40503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675056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45078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21510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48512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755145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2025167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29519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1pPr>
      <a:lvl2pPr marL="27002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2pPr>
      <a:lvl3pPr marL="540045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10067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08008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35011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620134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1890156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16017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131793-7F34-7E31-B2D0-032596487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750F554B-EDF6-09BC-2EAA-532FB092DB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394" y="1965747"/>
            <a:ext cx="4629886" cy="1303913"/>
          </a:xfrm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 for your kids - </a:t>
            </a:r>
          </a:p>
          <a:p>
            <a:r>
              <a:rPr lang="en-GB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antibiotics wisely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41E0D50-EEA5-FA3D-6652-CA7EDCAF92D7}"/>
              </a:ext>
            </a:extLst>
          </p:cNvPr>
          <p:cNvSpPr txBox="1">
            <a:spLocks/>
          </p:cNvSpPr>
          <p:nvPr/>
        </p:nvSpPr>
        <p:spPr>
          <a:xfrm>
            <a:off x="1989223" y="3475234"/>
            <a:ext cx="3569749" cy="944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Understanding </a:t>
            </a:r>
          </a:p>
          <a:p>
            <a:pPr algn="l"/>
            <a:r>
              <a:rPr lang="en-GB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childhood infections </a:t>
            </a:r>
          </a:p>
        </p:txBody>
      </p:sp>
    </p:spTree>
    <p:extLst>
      <p:ext uri="{BB962C8B-B14F-4D97-AF65-F5344CB8AC3E}">
        <p14:creationId xmlns:p14="http://schemas.microsoft.com/office/powerpoint/2010/main" val="1168136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C3B2E-CCD4-1942-5BB8-20B06A043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7893C6-D84C-1B0B-0D42-9B15E8AAB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B28C801-89A6-47DB-7DE5-5E62D1E21BB9}"/>
              </a:ext>
            </a:extLst>
          </p:cNvPr>
          <p:cNvSpPr txBox="1">
            <a:spLocks/>
          </p:cNvSpPr>
          <p:nvPr/>
        </p:nvSpPr>
        <p:spPr>
          <a:xfrm>
            <a:off x="1880367" y="586890"/>
            <a:ext cx="2089290" cy="987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Most childhood coughs and sniffs are caused by viruses. </a:t>
            </a:r>
          </a:p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Antibiotics do not work against viruses.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8A7705C-04EB-A042-5FF2-885178D7F2D1}"/>
              </a:ext>
            </a:extLst>
          </p:cNvPr>
          <p:cNvSpPr txBox="1">
            <a:spLocks/>
          </p:cNvSpPr>
          <p:nvPr/>
        </p:nvSpPr>
        <p:spPr>
          <a:xfrm>
            <a:off x="3005224" y="2837967"/>
            <a:ext cx="2176376" cy="987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Usually the best medicine is rest, time and plenty to drink. Antibiotics will not make viral infections go away faster. 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D215596-2118-F59E-F2DE-EF9346DB177B}"/>
              </a:ext>
            </a:extLst>
          </p:cNvPr>
          <p:cNvSpPr txBox="1">
            <a:spLocks/>
          </p:cNvSpPr>
          <p:nvPr/>
        </p:nvSpPr>
        <p:spPr>
          <a:xfrm>
            <a:off x="3063281" y="4319830"/>
            <a:ext cx="2176376" cy="987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Giving antibiotics “just in case” may do more harm than good. </a:t>
            </a:r>
          </a:p>
        </p:txBody>
      </p:sp>
    </p:spTree>
    <p:extLst>
      <p:ext uri="{BB962C8B-B14F-4D97-AF65-F5344CB8AC3E}">
        <p14:creationId xmlns:p14="http://schemas.microsoft.com/office/powerpoint/2010/main" val="1821356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254BC2-D0AE-F577-3D4D-BA7E006B2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EAA295-F1B6-F052-30B4-BFC6C9364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CD8F1676-AD5C-AE4D-3D7A-48FC7A15E58B}"/>
              </a:ext>
            </a:extLst>
          </p:cNvPr>
          <p:cNvSpPr txBox="1">
            <a:spLocks/>
          </p:cNvSpPr>
          <p:nvPr/>
        </p:nvSpPr>
        <p:spPr>
          <a:xfrm>
            <a:off x="2047282" y="688490"/>
            <a:ext cx="2241690" cy="13435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Still coughing? </a:t>
            </a:r>
          </a:p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Often nothing to worry about. Many children continue coughing for 2-3 weeks after a cold.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80A1B6F-028E-70AD-17C9-CC724E9D309E}"/>
              </a:ext>
            </a:extLst>
          </p:cNvPr>
          <p:cNvSpPr txBox="1">
            <a:spLocks/>
          </p:cNvSpPr>
          <p:nvPr/>
        </p:nvSpPr>
        <p:spPr>
          <a:xfrm>
            <a:off x="247509" y="3280440"/>
            <a:ext cx="2176376" cy="12262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Talk to your doctor about: 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what’s normal  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warning signs 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to seek help. </a:t>
            </a:r>
          </a:p>
        </p:txBody>
      </p:sp>
    </p:spTree>
    <p:extLst>
      <p:ext uri="{BB962C8B-B14F-4D97-AF65-F5344CB8AC3E}">
        <p14:creationId xmlns:p14="http://schemas.microsoft.com/office/powerpoint/2010/main" val="2341891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2FF96-D7FB-B386-A0AE-21C636A61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8E35045-BA65-3886-9DB2-36B1D68BC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E8D0F61A-1780-2967-0B65-59B291835584}"/>
              </a:ext>
            </a:extLst>
          </p:cNvPr>
          <p:cNvSpPr txBox="1">
            <a:spLocks/>
          </p:cNvSpPr>
          <p:nvPr/>
        </p:nvSpPr>
        <p:spPr>
          <a:xfrm>
            <a:off x="1698939" y="893989"/>
            <a:ext cx="2437632" cy="1000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your child has a bacterial infection, antibiotics could be crucial. And then it’s also crucial that they work.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D3DFC3C-F25E-0904-0B82-2709D43CD9B6}"/>
              </a:ext>
            </a:extLst>
          </p:cNvPr>
          <p:cNvSpPr txBox="1">
            <a:spLocks/>
          </p:cNvSpPr>
          <p:nvPr/>
        </p:nvSpPr>
        <p:spPr>
          <a:xfrm>
            <a:off x="2526252" y="3447353"/>
            <a:ext cx="2822262" cy="12697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Every unnecessary use increases the risk of bacteria becoming resistant to antibiotics. </a:t>
            </a:r>
          </a:p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Protect antibiotics so they can protect your children.</a:t>
            </a:r>
          </a:p>
        </p:txBody>
      </p:sp>
    </p:spTree>
    <p:extLst>
      <p:ext uri="{BB962C8B-B14F-4D97-AF65-F5344CB8AC3E}">
        <p14:creationId xmlns:p14="http://schemas.microsoft.com/office/powerpoint/2010/main" val="1323134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0A492-AE4E-7BB2-BD21-89AF6C61A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44AE903-75AF-FB2A-F755-65644F3A0F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021E4F14-7CA4-A9DA-9628-3E22A50FC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394" y="1965747"/>
            <a:ext cx="4629886" cy="1303913"/>
          </a:xfrm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 for your kids - </a:t>
            </a:r>
          </a:p>
          <a:p>
            <a:r>
              <a:rPr lang="en-GB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antibiotics wisely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0E37F8-4143-F57B-4815-617ABCB0E1DF}"/>
              </a:ext>
            </a:extLst>
          </p:cNvPr>
          <p:cNvSpPr txBox="1">
            <a:spLocks/>
          </p:cNvSpPr>
          <p:nvPr/>
        </p:nvSpPr>
        <p:spPr>
          <a:xfrm>
            <a:off x="1989223" y="3475234"/>
            <a:ext cx="3569749" cy="944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Antibiotics can cause </a:t>
            </a:r>
          </a:p>
          <a:p>
            <a:pPr algn="l"/>
            <a:r>
              <a:rPr lang="en-GB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side effects.</a:t>
            </a:r>
          </a:p>
        </p:txBody>
      </p:sp>
    </p:spTree>
    <p:extLst>
      <p:ext uri="{BB962C8B-B14F-4D97-AF65-F5344CB8AC3E}">
        <p14:creationId xmlns:p14="http://schemas.microsoft.com/office/powerpoint/2010/main" val="3792061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F630A-59F2-F294-C99D-410366D7D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9336B2-69E0-ACD8-3FE2-52A2C8DD13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7EC6E488-017C-561A-CC02-85130031825C}"/>
              </a:ext>
            </a:extLst>
          </p:cNvPr>
          <p:cNvSpPr txBox="1">
            <a:spLocks/>
          </p:cNvSpPr>
          <p:nvPr/>
        </p:nvSpPr>
        <p:spPr>
          <a:xfrm>
            <a:off x="2736622" y="2474896"/>
            <a:ext cx="2605909" cy="1879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Antibiotics should only </a:t>
            </a:r>
          </a:p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used: 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 they are needed 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prescribed by your doctor, and  </a:t>
            </a:r>
          </a:p>
          <a:p>
            <a:pPr marL="171450" indent="-1714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the entire duration prescribed</a:t>
            </a:r>
            <a:r>
              <a:rPr lang="en-GB" sz="12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en-GB" sz="12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291F9FF-8ADA-AB2D-BA41-9997AE1FEF6D}"/>
              </a:ext>
            </a:extLst>
          </p:cNvPr>
          <p:cNvSpPr txBox="1">
            <a:spLocks/>
          </p:cNvSpPr>
          <p:nvPr/>
        </p:nvSpPr>
        <p:spPr>
          <a:xfrm>
            <a:off x="2951388" y="4412766"/>
            <a:ext cx="2176376" cy="987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right antibiotic is one that is really needed.</a:t>
            </a:r>
          </a:p>
        </p:txBody>
      </p:sp>
    </p:spTree>
    <p:extLst>
      <p:ext uri="{BB962C8B-B14F-4D97-AF65-F5344CB8AC3E}">
        <p14:creationId xmlns:p14="http://schemas.microsoft.com/office/powerpoint/2010/main" val="1228348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39BF5-877D-65C2-B47B-32935680A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82FCB5-F4F0-4B8C-A564-338596411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61CF3FD-228D-C293-B7D5-8F69C60F5117}"/>
              </a:ext>
            </a:extLst>
          </p:cNvPr>
          <p:cNvSpPr txBox="1">
            <a:spLocks/>
          </p:cNvSpPr>
          <p:nvPr/>
        </p:nvSpPr>
        <p:spPr>
          <a:xfrm>
            <a:off x="1909309" y="602553"/>
            <a:ext cx="2082120" cy="1879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Antibiotics can have side effects. They can cause diarrhoea, nausea or skin rashes. 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477671D-57D3-847E-7E1B-8F56918BC471}"/>
              </a:ext>
            </a:extLst>
          </p:cNvPr>
          <p:cNvSpPr txBox="1">
            <a:spLocks/>
          </p:cNvSpPr>
          <p:nvPr/>
        </p:nvSpPr>
        <p:spPr>
          <a:xfrm>
            <a:off x="3224298" y="2918732"/>
            <a:ext cx="2176377" cy="987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They should therefore only be used when the benefits clearly outweigh the risks. </a:t>
            </a:r>
          </a:p>
        </p:txBody>
      </p:sp>
    </p:spTree>
    <p:extLst>
      <p:ext uri="{BB962C8B-B14F-4D97-AF65-F5344CB8AC3E}">
        <p14:creationId xmlns:p14="http://schemas.microsoft.com/office/powerpoint/2010/main" val="3576866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C02F8-68C3-36D5-EBC8-4102A526D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BB43035-2F4C-C784-0FAF-AA2CCFD51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4AB69240-00B2-A40D-77C6-206E6EECBFB8}"/>
              </a:ext>
            </a:extLst>
          </p:cNvPr>
          <p:cNvSpPr txBox="1">
            <a:spLocks/>
          </p:cNvSpPr>
          <p:nvPr/>
        </p:nvSpPr>
        <p:spPr>
          <a:xfrm>
            <a:off x="2112509" y="871067"/>
            <a:ext cx="2031320" cy="822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 child’s body is home to billions of helpful bacteria.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11C8E2A-3DBB-BC2B-0E06-83DC610EE95B}"/>
              </a:ext>
            </a:extLst>
          </p:cNvPr>
          <p:cNvSpPr txBox="1">
            <a:spLocks/>
          </p:cNvSpPr>
          <p:nvPr/>
        </p:nvSpPr>
        <p:spPr>
          <a:xfrm>
            <a:off x="3259138" y="3073899"/>
            <a:ext cx="2087931" cy="13920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These bacteria are good for their health and development. </a:t>
            </a:r>
          </a:p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Using antibiotics unnecessarily can upset this natural balance. </a:t>
            </a:r>
          </a:p>
        </p:txBody>
      </p:sp>
    </p:spTree>
    <p:extLst>
      <p:ext uri="{BB962C8B-B14F-4D97-AF65-F5344CB8AC3E}">
        <p14:creationId xmlns:p14="http://schemas.microsoft.com/office/powerpoint/2010/main" val="3790953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B8C03-227C-0FC6-6D56-9C2DA392B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8270A8-F55B-7D0C-BD0A-87B536552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8D7A3A0B-F78E-08CE-73AC-A3AAE31443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394" y="1965747"/>
            <a:ext cx="4629886" cy="1303913"/>
          </a:xfrm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 for your kids - </a:t>
            </a:r>
          </a:p>
          <a:p>
            <a:r>
              <a:rPr lang="en-GB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antibiotics wisely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62140A-9952-8235-C374-90CA28253914}"/>
              </a:ext>
            </a:extLst>
          </p:cNvPr>
          <p:cNvSpPr txBox="1">
            <a:spLocks/>
          </p:cNvSpPr>
          <p:nvPr/>
        </p:nvSpPr>
        <p:spPr>
          <a:xfrm>
            <a:off x="1989223" y="3460720"/>
            <a:ext cx="3569749" cy="944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Prevent infections. </a:t>
            </a:r>
          </a:p>
          <a:p>
            <a:pPr algn="l"/>
            <a:r>
              <a:rPr lang="en-GB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 the need for </a:t>
            </a:r>
          </a:p>
          <a:p>
            <a:pPr algn="l"/>
            <a:r>
              <a:rPr lang="en-GB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antibiotics. </a:t>
            </a:r>
          </a:p>
        </p:txBody>
      </p:sp>
    </p:spTree>
    <p:extLst>
      <p:ext uri="{BB962C8B-B14F-4D97-AF65-F5344CB8AC3E}">
        <p14:creationId xmlns:p14="http://schemas.microsoft.com/office/powerpoint/2010/main" val="1256502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B7863-D20B-F734-EA04-FFBBBDD58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E89DF1F-FEB5-5760-CBFE-8F56EF87D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E11BE231-3C10-4053-5BF8-3AA5FD62E792}"/>
              </a:ext>
            </a:extLst>
          </p:cNvPr>
          <p:cNvSpPr txBox="1">
            <a:spLocks/>
          </p:cNvSpPr>
          <p:nvPr/>
        </p:nvSpPr>
        <p:spPr>
          <a:xfrm>
            <a:off x="2148795" y="631582"/>
            <a:ext cx="2031320" cy="822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Vaccination protects children from many infections and can reduce the need for antibiotics.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AC280B1-5D20-8E18-0EE4-D419126B0F00}"/>
              </a:ext>
            </a:extLst>
          </p:cNvPr>
          <p:cNvSpPr txBox="1">
            <a:spLocks/>
          </p:cNvSpPr>
          <p:nvPr/>
        </p:nvSpPr>
        <p:spPr>
          <a:xfrm>
            <a:off x="3463699" y="3207866"/>
            <a:ext cx="1754188" cy="822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Keep up to date with your child’s vaccinations. </a:t>
            </a:r>
          </a:p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vaccination-info.eu </a:t>
            </a:r>
          </a:p>
        </p:txBody>
      </p:sp>
    </p:spTree>
    <p:extLst>
      <p:ext uri="{BB962C8B-B14F-4D97-AF65-F5344CB8AC3E}">
        <p14:creationId xmlns:p14="http://schemas.microsoft.com/office/powerpoint/2010/main" val="3979804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F1E56-3966-A2C0-E7AA-7C93B7768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7B59E3-BFA1-88C3-ED84-B5E63FC14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E947B726-BCCD-2B72-F466-4DBC0E32DC5A}"/>
              </a:ext>
            </a:extLst>
          </p:cNvPr>
          <p:cNvSpPr txBox="1">
            <a:spLocks/>
          </p:cNvSpPr>
          <p:nvPr/>
        </p:nvSpPr>
        <p:spPr>
          <a:xfrm>
            <a:off x="2039938" y="847102"/>
            <a:ext cx="1828120" cy="822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Clean hands help </a:t>
            </a:r>
          </a:p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prevent infections from spreading.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92E461B-9292-F578-0EC6-330D49F4052B}"/>
              </a:ext>
            </a:extLst>
          </p:cNvPr>
          <p:cNvSpPr txBox="1">
            <a:spLocks/>
          </p:cNvSpPr>
          <p:nvPr/>
        </p:nvSpPr>
        <p:spPr>
          <a:xfrm>
            <a:off x="3164114" y="3287694"/>
            <a:ext cx="2024744" cy="8221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 children to wash their hands to protect them from getting sick.</a:t>
            </a:r>
          </a:p>
        </p:txBody>
      </p:sp>
    </p:spTree>
    <p:extLst>
      <p:ext uri="{BB962C8B-B14F-4D97-AF65-F5344CB8AC3E}">
        <p14:creationId xmlns:p14="http://schemas.microsoft.com/office/powerpoint/2010/main" val="659633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85E92-E027-3AD8-3745-AB1BD011C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483F8F-9629-AA02-6930-E2C971FFB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1621B162-A730-7FD7-E0F5-F87EEC2F29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5394" y="1965747"/>
            <a:ext cx="4629886" cy="1303913"/>
          </a:xfrm>
        </p:spPr>
        <p:txBody>
          <a:bodyPr>
            <a:noAutofit/>
          </a:bodyPr>
          <a:lstStyle/>
          <a:p>
            <a:r>
              <a:rPr lang="en-GB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 for your kids - </a:t>
            </a:r>
          </a:p>
          <a:p>
            <a:r>
              <a:rPr lang="en-GB" sz="3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antibiotics wisely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6E3AF0-90EC-0A07-4C38-55686D53EB2F}"/>
              </a:ext>
            </a:extLst>
          </p:cNvPr>
          <p:cNvSpPr txBox="1">
            <a:spLocks/>
          </p:cNvSpPr>
          <p:nvPr/>
        </p:nvSpPr>
        <p:spPr>
          <a:xfrm>
            <a:off x="2018252" y="3405313"/>
            <a:ext cx="3569749" cy="944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Starting preschool? </a:t>
            </a:r>
          </a:p>
          <a:p>
            <a:pPr algn="l"/>
            <a:r>
              <a:rPr lang="en-GB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ready for more </a:t>
            </a:r>
          </a:p>
          <a:p>
            <a:pPr algn="l"/>
            <a:r>
              <a:rPr lang="en-GB" sz="2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sniffles. </a:t>
            </a:r>
          </a:p>
        </p:txBody>
      </p:sp>
    </p:spTree>
    <p:extLst>
      <p:ext uri="{BB962C8B-B14F-4D97-AF65-F5344CB8AC3E}">
        <p14:creationId xmlns:p14="http://schemas.microsoft.com/office/powerpoint/2010/main" val="2367513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F769F-BEB3-DA56-EB46-1FB20B9FA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542C0A-A31A-F6E1-E869-65D5D7054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00675" cy="5400675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26717740-E44D-0629-4565-1CCDAD91D59B}"/>
              </a:ext>
            </a:extLst>
          </p:cNvPr>
          <p:cNvSpPr txBox="1">
            <a:spLocks/>
          </p:cNvSpPr>
          <p:nvPr/>
        </p:nvSpPr>
        <p:spPr>
          <a:xfrm>
            <a:off x="3019651" y="2730045"/>
            <a:ext cx="2111149" cy="13346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normal and helps your child to build up the immunity they will need throughout their lives. </a:t>
            </a:r>
          </a:p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infections does not mean more antibiotics. 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DB93FA8-B4F8-C71F-8975-45274A808B9B}"/>
              </a:ext>
            </a:extLst>
          </p:cNvPr>
          <p:cNvSpPr txBox="1">
            <a:spLocks/>
          </p:cNvSpPr>
          <p:nvPr/>
        </p:nvSpPr>
        <p:spPr>
          <a:xfrm>
            <a:off x="2003651" y="701959"/>
            <a:ext cx="2379663" cy="9381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540045" rtl="0" eaLnBrk="1" latinLnBrk="0" hangingPunct="1">
              <a:lnSpc>
                <a:spcPct val="90000"/>
              </a:lnSpc>
              <a:spcBef>
                <a:spcPts val="591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002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1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45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10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10067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8008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50112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20134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90156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60179" indent="0" algn="ctr" defTabSz="540045" rtl="0" eaLnBrk="1" latinLnBrk="0" hangingPunct="1">
              <a:lnSpc>
                <a:spcPct val="90000"/>
              </a:lnSpc>
              <a:spcBef>
                <a:spcPts val="295"/>
              </a:spcBef>
              <a:buFont typeface="Arial" panose="020B0604020202020204" pitchFamily="34" charset="0"/>
              <a:buNone/>
              <a:defRPr sz="9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GB" sz="12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their first year of nursery school, children can spend much of their time with a runny nose, cough, or fever.</a:t>
            </a:r>
          </a:p>
        </p:txBody>
      </p:sp>
    </p:spTree>
    <p:extLst>
      <p:ext uri="{BB962C8B-B14F-4D97-AF65-F5344CB8AC3E}">
        <p14:creationId xmlns:p14="http://schemas.microsoft.com/office/powerpoint/2010/main" val="2247070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489bfe21c7249aba6a1ae186fa4e51c xmlns="fe73b3f6-a427-4a99-886e-da32c6de835d">
      <Terms xmlns="http://schemas.microsoft.com/office/infopath/2007/PartnerControls">
        <TermInfo xmlns="http://schemas.microsoft.com/office/infopath/2007/PartnerControls">
          <TermName xmlns="http://schemas.microsoft.com/office/infopath/2007/PartnerControls">Draft</TermName>
          <TermId xmlns="http://schemas.microsoft.com/office/infopath/2007/PartnerControls">bed60e9a-f1b8-4691-a7e2-534f78067ff3</TermId>
        </TermInfo>
      </Terms>
    </b489bfe21c7249aba6a1ae186fa4e51c>
    <cbaf9fdaaf87475a8d0ae10d3e79318e xmlns="fe73b3f6-a427-4a99-886e-da32c6de835d">
      <Terms xmlns="http://schemas.microsoft.com/office/infopath/2007/PartnerControls">
        <TermInfo xmlns="http://schemas.microsoft.com/office/infopath/2007/PartnerControls">
          <TermName xmlns="http://schemas.microsoft.com/office/infopath/2007/PartnerControls">Active</TermName>
          <TermId xmlns="http://schemas.microsoft.com/office/infopath/2007/PartnerControls">50127695-0d4f-4ac1-ab93-ebc716c3e584</TermId>
        </TermInfo>
      </Terms>
    </cbaf9fdaaf87475a8d0ae10d3e79318e>
    <ECMX_SUMMARY xmlns="4240f11c-4df2-4a37-9be1-bdf0d4dfc218" xsi:nil="true"/>
    <ECMX_ADDITIONALINFO xmlns="4240f11c-4df2-4a37-9be1-bdf0d4dfc218" xsi:nil="true"/>
    <ECMX_OWNER xmlns="fe73b3f6-a427-4a99-886e-da32c6de835d">
      <UserInfo>
        <DisplayName/>
        <AccountId xsi:nil="true"/>
        <AccountType/>
      </UserInfo>
    </ECMX_OWNER>
    <kf1264ba1b22407abef15b09c01e8cf0 xmlns="fe73b3f6-a427-4a99-886e-da32c6de835d">
      <Terms xmlns="http://schemas.microsoft.com/office/infopath/2007/PartnerControls"/>
    </kf1264ba1b22407abef15b09c01e8cf0>
    <o13d78bceb4b4178ab3c456bf4db706a xmlns="fe73b3f6-a427-4a99-886e-da32c6de835d">
      <Terms xmlns="http://schemas.microsoft.com/office/infopath/2007/PartnerControls"/>
    </o13d78bceb4b4178ab3c456bf4db706a>
    <TaxKeywordTaxHTField xmlns="ad844e80-7513-4d59-8106-40a8f6a315d3">
      <Terms xmlns="http://schemas.microsoft.com/office/infopath/2007/PartnerControls"/>
    </TaxKeywordTaxHTField>
    <ECMX_PUBLISHDATE xmlns="4240f11c-4df2-4a37-9be1-bdf0d4dfc218" xsi:nil="true"/>
    <ECMX_BUSINESSID xmlns="4240f11c-4df2-4a37-9be1-bdf0d4dfc218" xsi:nil="true"/>
    <c67668d6730c4bc2a26c654fc875ab99 xmlns="fe73b3f6-a427-4a99-886e-da32c6de835d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Internal Communications</TermName>
          <TermId xmlns="http://schemas.microsoft.com/office/infopath/2007/PartnerControls">6da40654-d6fe-4c3b-b33d-4ae66d383867</TermId>
        </TermInfo>
      </Terms>
    </c67668d6730c4bc2a26c654fc875ab99>
    <TaxCatchAll xmlns="fe73b3f6-a427-4a99-886e-da32c6de835d">
      <Value>432</Value>
      <Value>3</Value>
      <Value>2</Value>
      <Value>1</Value>
    </TaxCatchAll>
    <na274824997947589a1bfdfb0b645b50 xmlns="fe73b3f6-a427-4a99-886e-da32c6de835d">
      <Terms xmlns="http://schemas.microsoft.com/office/infopath/2007/PartnerControls">
        <TermInfo xmlns="http://schemas.microsoft.com/office/infopath/2007/PartnerControls">
          <TermName xmlns="http://schemas.microsoft.com/office/infopath/2007/PartnerControls">ECDC</TermName>
          <TermId xmlns="http://schemas.microsoft.com/office/infopath/2007/PartnerControls">931345c4-86d9-4b39-a79a-5a8b0b90257f</TermId>
        </TermInfo>
      </Terms>
    </na274824997947589a1bfdfb0b645b50>
    <ECMX_OPERATIONALID xmlns="4240f11c-4df2-4a37-9be1-bdf0d4dfc218" xsi:nil="true"/>
    <_dlc_DocId xmlns="ad844e80-7513-4d59-8106-40a8f6a315d3">IORGCOM-758100987-56089</_dlc_DocId>
    <_dlc_DocIdUrl xmlns="ad844e80-7513-4d59-8106-40a8f6a315d3">
      <Url>https://ecdc365.sharepoint.com/teams/iorg_sec_sphc/_layouts/15/DocIdRedir.aspx?ID=IORGCOM-758100987-56089</Url>
      <Description>IORGCOM-758100987-56089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Standard Document" ma:contentTypeID="0x010100EE95EE7DB3A482488E68FA4A7091999F00D3B6B1EA02B71F4D87658D2F0F66AE6A" ma:contentTypeVersion="154" ma:contentTypeDescription="Create a new document." ma:contentTypeScope="" ma:versionID="d83ca7d0b53971b09d764d643c6e6868">
  <xsd:schema xmlns:xsd="http://www.w3.org/2001/XMLSchema" xmlns:xs="http://www.w3.org/2001/XMLSchema" xmlns:p="http://schemas.microsoft.com/office/2006/metadata/properties" xmlns:ns2="4240f11c-4df2-4a37-9be1-bdf0d4dfc218" xmlns:ns3="fe73b3f6-a427-4a99-886e-da32c6de835d" xmlns:ns4="ad844e80-7513-4d59-8106-40a8f6a315d3" xmlns:ns5="a4eb6d0c-4d9f-43dd-94e5-954b3aecc36c" targetNamespace="http://schemas.microsoft.com/office/2006/metadata/properties" ma:root="true" ma:fieldsID="138a5d30fe372be6dd46c143304c6f2e" ns2:_="" ns3:_="" ns4:_="" ns5:_="">
    <xsd:import namespace="4240f11c-4df2-4a37-9be1-bdf0d4dfc218"/>
    <xsd:import namespace="fe73b3f6-a427-4a99-886e-da32c6de835d"/>
    <xsd:import namespace="ad844e80-7513-4d59-8106-40a8f6a315d3"/>
    <xsd:import namespace="a4eb6d0c-4d9f-43dd-94e5-954b3aecc36c"/>
    <xsd:element name="properties">
      <xsd:complexType>
        <xsd:sequence>
          <xsd:element name="documentManagement">
            <xsd:complexType>
              <xsd:all>
                <xsd:element ref="ns2:ECMX_SUMMARY" minOccurs="0"/>
                <xsd:element ref="ns3:c67668d6730c4bc2a26c654fc875ab99" minOccurs="0"/>
                <xsd:element ref="ns3:TaxCatchAll" minOccurs="0"/>
                <xsd:element ref="ns3:TaxCatchAllLabel" minOccurs="0"/>
                <xsd:element ref="ns3:o13d78bceb4b4178ab3c456bf4db706a" minOccurs="0"/>
                <xsd:element ref="ns3:na274824997947589a1bfdfb0b645b50" minOccurs="0"/>
                <xsd:element ref="ns3:kf1264ba1b22407abef15b09c01e8cf0" minOccurs="0"/>
                <xsd:element ref="ns3:b489bfe21c7249aba6a1ae186fa4e51c" minOccurs="0"/>
                <xsd:element ref="ns3:cbaf9fdaaf87475a8d0ae10d3e79318e" minOccurs="0"/>
                <xsd:element ref="ns2:ECMX_PUBLISHDATE" minOccurs="0"/>
                <xsd:element ref="ns2:ECMX_BUSINESSID" minOccurs="0"/>
                <xsd:element ref="ns2:ECMX_OPERATIONALID" minOccurs="0"/>
                <xsd:element ref="ns2:ECMX_ADDITIONALINFO" minOccurs="0"/>
                <xsd:element ref="ns3:ECMX_OWNER" minOccurs="0"/>
                <xsd:element ref="ns4:TaxKeywordTaxHTField" minOccurs="0"/>
                <xsd:element ref="ns5:MediaServiceLocation" minOccurs="0"/>
                <xsd:element ref="ns4:_dlc_DocId" minOccurs="0"/>
                <xsd:element ref="ns4:_dlc_DocIdUrl" minOccurs="0"/>
                <xsd:element ref="ns4:_dlc_DocIdPersistId" minOccurs="0"/>
                <xsd:element ref="ns5:MediaServiceObjectDetectorVersions" minOccurs="0"/>
                <xsd:element ref="ns5:MediaServiceSearchProperties" minOccurs="0"/>
                <xsd:element ref="ns5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40f11c-4df2-4a37-9be1-bdf0d4dfc218" elementFormDefault="qualified">
    <xsd:import namespace="http://schemas.microsoft.com/office/2006/documentManagement/types"/>
    <xsd:import namespace="http://schemas.microsoft.com/office/infopath/2007/PartnerControls"/>
    <xsd:element name="ECMX_SUMMARY" ma:index="8" nillable="true" ma:displayName="Summary" ma:description="Short and distinct description of the document" ma:internalName="ECMX_SUMMARY">
      <xsd:simpleType>
        <xsd:restriction base="dms:Note">
          <xsd:maxLength value="255"/>
        </xsd:restriction>
      </xsd:simpleType>
    </xsd:element>
    <xsd:element name="ECMX_PUBLISHDATE" ma:index="23" nillable="true" ma:displayName="Publish Date" ma:description="Enter the date of publication or finalisation of this document" ma:format="DateOnly" ma:internalName="ECMX_PUBLISHDATE">
      <xsd:simpleType>
        <xsd:restriction base="dms:DateTime"/>
      </xsd:simpleType>
    </xsd:element>
    <xsd:element name="ECMX_BUSINESSID" ma:index="24" nillable="true" ma:displayName="Business ID" ma:description="Enter the business identifier of the document such as ECDC/IP/25" ma:internalName="ECMX_BUSINESSID">
      <xsd:simpleType>
        <xsd:restriction base="dms:Text">
          <xsd:maxLength value="255"/>
        </xsd:restriction>
      </xsd:simpleType>
    </xsd:element>
    <xsd:element name="ECMX_OPERATIONALID" ma:index="25" nillable="true" ma:displayName="Operational ID" ma:description="Enter the operational or workflow identifier such as 104.2.2.1" ma:internalName="ECMX_OPERATIONALID">
      <xsd:simpleType>
        <xsd:restriction base="dms:Text">
          <xsd:maxLength value="255"/>
        </xsd:restriction>
      </xsd:simpleType>
    </xsd:element>
    <xsd:element name="ECMX_ADDITIONALINFO" ma:index="26" nillable="true" ma:displayName="Additional Info" ma:description="Provide any additional notes or information about the document" ma:internalName="ECMX_ADDITIONALINFO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73b3f6-a427-4a99-886e-da32c6de835d" elementFormDefault="qualified">
    <xsd:import namespace="http://schemas.microsoft.com/office/2006/documentManagement/types"/>
    <xsd:import namespace="http://schemas.microsoft.com/office/infopath/2007/PartnerControls"/>
    <xsd:element name="c67668d6730c4bc2a26c654fc875ab99" ma:index="9" nillable="true" ma:taxonomy="true" ma:internalName="c67668d6730c4bc2a26c654fc875ab99" ma:taxonomyFieldName="ECMX_CATEGORYLABEL" ma:displayName="Category Label" ma:default="662;#Communication|78eb7c99-aa5a-4fcf-ac48-9d35a30afe6d" ma:fieldId="{c67668d6-730c-4bc2-a26c-654fc875ab99}" ma:sspId="14c281f0-fdb2-43d6-8bd5-8268950107ba" ma:termSetId="c558570e-7e10-421a-aae8-97c91a67507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6db8dde0-a79d-417b-84c2-a70d3916e53d}" ma:internalName="TaxCatchAll" ma:showField="CatchAllData" ma:web="ad844e80-7513-4d59-8106-40a8f6a315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6db8dde0-a79d-417b-84c2-a70d3916e53d}" ma:internalName="TaxCatchAllLabel" ma:readOnly="true" ma:showField="CatchAllDataLabel" ma:web="ad844e80-7513-4d59-8106-40a8f6a315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13d78bceb4b4178ab3c456bf4db706a" ma:index="13" nillable="true" ma:taxonomy="true" ma:internalName="o13d78bceb4b4178ab3c456bf4db706a" ma:taxonomyFieldName="ECMX_DOCUMENTTYPE" ma:displayName="Document Type" ma:fieldId="{813d78bc-eb4b-4178-ab3c-456bf4db706a}" ma:sspId="14c281f0-fdb2-43d6-8bd5-8268950107ba" ma:termSetId="c389c416-3255-4b96-b67a-477bf9d78a2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a274824997947589a1bfdfb0b645b50" ma:index="15" nillable="true" ma:taxonomy="true" ma:internalName="na274824997947589a1bfdfb0b645b50" ma:taxonomyFieldName="ECMX_ENTITY" ma:displayName="Entity" ma:fieldId="{7a274824-9979-4758-9a1b-fdfb0b645b50}" ma:sspId="14c281f0-fdb2-43d6-8bd5-8268950107ba" ma:termSetId="642df4da-6b01-472d-8f33-07d3ed3a3ad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f1264ba1b22407abef15b09c01e8cf0" ma:index="17" nillable="true" ma:taxonomy="true" ma:internalName="kf1264ba1b22407abef15b09c01e8cf0" ma:taxonomyFieldName="ECMX_DISEASEPATHOGEN" ma:displayName="Disease/Pathogen" ma:fieldId="{4f1264ba-1b22-407a-bef1-5b09c01e8cf0}" ma:sspId="14c281f0-fdb2-43d6-8bd5-8268950107ba" ma:termSetId="0299f09b-7697-48da-88c2-893786836ca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489bfe21c7249aba6a1ae186fa4e51c" ma:index="19" nillable="true" ma:taxonomy="true" ma:internalName="b489bfe21c7249aba6a1ae186fa4e51c" ma:taxonomyFieldName="ECMX_DOCUMENTSTATUS" ma:displayName="Document Status" ma:default="1;#Draft|bed60e9a-f1b8-4691-a7e2-534f78067ff3" ma:fieldId="{b489bfe2-1c72-49ab-a6a1-ae186fa4e51c}" ma:sspId="14c281f0-fdb2-43d6-8bd5-8268950107ba" ma:termSetId="142c0697-2f33-49ef-84e0-8a01165d72a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baf9fdaaf87475a8d0ae10d3e79318e" ma:index="21" nillable="true" ma:taxonomy="true" ma:internalName="cbaf9fdaaf87475a8d0ae10d3e79318e" ma:taxonomyFieldName="ECMX_LIFECYCLE" ma:displayName="Lifecycle" ma:default="2;#Active|50127695-0d4f-4ac1-ab93-ebc716c3e584" ma:fieldId="{cbaf9fda-af87-475a-8d0a-e10d3e79318e}" ma:sspId="14c281f0-fdb2-43d6-8bd5-8268950107ba" ma:termSetId="84fb9b37-c2b8-4969-9234-b37fe8170d9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CMX_OWNER" ma:index="27" nillable="true" ma:displayName="Owner" ma:list="UserInfo" ma:SharePointGroup="0" ma:internalName="ECMX_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844e80-7513-4d59-8106-40a8f6a315d3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8" nillable="true" ma:taxonomy="true" ma:internalName="TaxKeywordTaxHTField" ma:taxonomyFieldName="TaxKeyword" ma:displayName="Enterprise Keywords" ma:fieldId="{23f27201-bee3-471e-b2e7-b64fd8b7ca38}" ma:taxonomyMulti="true" ma:sspId="14c281f0-fdb2-43d6-8bd5-8268950107b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_dlc_DocId" ma:index="31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3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eb6d0c-4d9f-43dd-94e5-954b3aecc36c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3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3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14c281f0-fdb2-43d6-8bd5-8268950107ba" ContentTypeId="0x010100EE95EE7DB3A482488E68FA4A7091999F" PreviousValue="false"/>
</file>

<file path=customXml/itemProps1.xml><?xml version="1.0" encoding="utf-8"?>
<ds:datastoreItem xmlns:ds="http://schemas.openxmlformats.org/officeDocument/2006/customXml" ds:itemID="{44000306-229D-4E28-9954-F80FF955EDAE}">
  <ds:schemaRefs>
    <ds:schemaRef ds:uri="4240f11c-4df2-4a37-9be1-bdf0d4dfc218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ad844e80-7513-4d59-8106-40a8f6a315d3"/>
    <ds:schemaRef ds:uri="a4eb6d0c-4d9f-43dd-94e5-954b3aecc36c"/>
    <ds:schemaRef ds:uri="fe73b3f6-a427-4a99-886e-da32c6de835d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1B9B766-614B-4FA3-8F1D-ED98729C65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40f11c-4df2-4a37-9be1-bdf0d4dfc218"/>
    <ds:schemaRef ds:uri="fe73b3f6-a427-4a99-886e-da32c6de835d"/>
    <ds:schemaRef ds:uri="ad844e80-7513-4d59-8106-40a8f6a315d3"/>
    <ds:schemaRef ds:uri="a4eb6d0c-4d9f-43dd-94e5-954b3aecc3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D036FB-F25B-432A-927F-F4D4B89FB5E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7A60428-1C51-48B9-ACF6-A1BD00ADCEC2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E77379EB-8175-4657-B1D3-EC63DC4C79D1}">
  <ds:schemaRefs>
    <ds:schemaRef ds:uri="Microsoft.SharePoint.Taxonomy.ContentTypeSync"/>
  </ds:schemaRefs>
</ds:datastoreItem>
</file>

<file path=docMetadata/LabelInfo.xml><?xml version="1.0" encoding="utf-8"?>
<clbl:labelList xmlns:clbl="http://schemas.microsoft.com/office/2020/mipLabelMetadata">
  <clbl:label id="{5d6aa37e-3a89-4bd8-9367-95b8219209ae}" enabled="1" method="Standard" siteId="{6ad73702-409c-4046-ae59-cc4bea33450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</TotalTime>
  <Words>384</Words>
  <Application>Microsoft Office PowerPoint</Application>
  <PresentationFormat>Custom</PresentationFormat>
  <Paragraphs>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Dragos Platon</dc:creator>
  <cp:lastModifiedBy>Signe Gilbro</cp:lastModifiedBy>
  <cp:revision>3</cp:revision>
  <dcterms:created xsi:type="dcterms:W3CDTF">2026-10-20T13:31:36Z</dcterms:created>
  <dcterms:modified xsi:type="dcterms:W3CDTF">2026-11-03T11:38:12Z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Classified as ECDC NORMAL </vt:lpwstr>
  </property>
  <property fmtid="{D5CDD505-2E9C-101B-9397-08002B2CF9AE}" pid="4" name="ContentTypeId">
    <vt:lpwstr>0x010100EE95EE7DB3A482488E68FA4A7091999F00D3B6B1EA02B71F4D87658D2F0F66AE6A</vt:lpwstr>
  </property>
  <property fmtid="{D5CDD505-2E9C-101B-9397-08002B2CF9AE}" pid="5" name="TaxKeyword">
    <vt:lpwstr/>
  </property>
  <property fmtid="{D5CDD505-2E9C-101B-9397-08002B2CF9AE}" pid="6" name="ECMX_ENTITY">
    <vt:lpwstr>3;#ECDC|931345c4-86d9-4b39-a79a-5a8b0b90257f</vt:lpwstr>
  </property>
  <property fmtid="{D5CDD505-2E9C-101B-9397-08002B2CF9AE}" pid="7" name="MediaServiceImageTags">
    <vt:lpwstr/>
  </property>
  <property fmtid="{D5CDD505-2E9C-101B-9397-08002B2CF9AE}" pid="8" name="ECMX_LIFECYCLE">
    <vt:lpwstr>2;#Active|50127695-0d4f-4ac1-ab93-ebc716c3e584</vt:lpwstr>
  </property>
  <property fmtid="{D5CDD505-2E9C-101B-9397-08002B2CF9AE}" pid="9" name="ECMX_DOCUMENTTYPE">
    <vt:lpwstr/>
  </property>
  <property fmtid="{D5CDD505-2E9C-101B-9397-08002B2CF9AE}" pid="10" name="ECMX_CATEGORYLABEL">
    <vt:lpwstr>432;#Internal Communications|6da40654-d6fe-4c3b-b33d-4ae66d383867</vt:lpwstr>
  </property>
  <property fmtid="{D5CDD505-2E9C-101B-9397-08002B2CF9AE}" pid="11" name="ECMX_DOCUMENTSTATUS">
    <vt:lpwstr>1;#Draft|bed60e9a-f1b8-4691-a7e2-534f78067ff3</vt:lpwstr>
  </property>
  <property fmtid="{D5CDD505-2E9C-101B-9397-08002B2CF9AE}" pid="12" name="lcf76f155ced4ddcb4097134ff3c332f">
    <vt:lpwstr/>
  </property>
  <property fmtid="{D5CDD505-2E9C-101B-9397-08002B2CF9AE}" pid="13" name="ECMX_DISEASEPATHOGEN">
    <vt:lpwstr/>
  </property>
  <property fmtid="{D5CDD505-2E9C-101B-9397-08002B2CF9AE}" pid="14" name="_dlc_DocIdItemGuid">
    <vt:lpwstr>857df479-949e-46bb-8d6f-23ea2b58dd08</vt:lpwstr>
  </property>
</Properties>
</file>